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57" r:id="rId6"/>
    <p:sldId id="260" r:id="rId7"/>
    <p:sldId id="259" r:id="rId8"/>
    <p:sldId id="270" r:id="rId9"/>
    <p:sldId id="271" r:id="rId10"/>
    <p:sldId id="277"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6" d="100"/>
          <a:sy n="86" d="100"/>
        </p:scale>
        <p:origin x="562"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4/4/2023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mailto:Bryan.zhao@sac.on.ca" TargetMode="External"/><Relationship Id="rId2" Type="http://schemas.openxmlformats.org/officeDocument/2006/relationships/image" Target="../media/image25.jpeg"/><Relationship Id="rId1" Type="http://schemas.openxmlformats.org/officeDocument/2006/relationships/slideLayout" Target="../slideLayouts/slideLayout21.xml"/><Relationship Id="rId6" Type="http://schemas.openxmlformats.org/officeDocument/2006/relationships/hyperlink" Target="mailto:Oscar.liu@sac.on.ca" TargetMode="External"/><Relationship Id="rId5" Type="http://schemas.openxmlformats.org/officeDocument/2006/relationships/hyperlink" Target="mailto:Andy.meng@sac.on.ca" TargetMode="External"/><Relationship Id="rId4" Type="http://schemas.openxmlformats.org/officeDocument/2006/relationships/hyperlink" Target="mailto:Michael.tsui@sac.on.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Boat Worx Just Unveiled a Submarine Designed for Underwater Parties –  Robb Report">
            <a:extLst>
              <a:ext uri="{FF2B5EF4-FFF2-40B4-BE49-F238E27FC236}">
                <a16:creationId xmlns:a16="http://schemas.microsoft.com/office/drawing/2014/main" id="{B9618D9B-553C-8415-CD6D-6B1603E2B8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346"/>
          <a:stretch/>
        </p:blipFill>
        <p:spPr bwMode="auto">
          <a:xfrm>
            <a:off x="752100" y="765647"/>
            <a:ext cx="6825035" cy="535305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873054"/>
          </a:xfrm>
        </p:spPr>
        <p:txBody>
          <a:bodyPr/>
          <a:lstStyle/>
          <a:p>
            <a:r>
              <a:rPr lang="en-US" dirty="0"/>
              <a:t>Project: </a:t>
            </a:r>
            <a:r>
              <a:rPr lang="en-US" dirty="0" err="1"/>
              <a:t>Jyuratodus</a:t>
            </a: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3686114"/>
            <a:ext cx="4925188" cy="339247"/>
          </a:xfrm>
        </p:spPr>
        <p:txBody>
          <a:bodyPr>
            <a:normAutofit fontScale="62500" lnSpcReduction="20000"/>
          </a:bodyPr>
          <a:lstStyle/>
          <a:p>
            <a:r>
              <a:rPr lang="en-US" dirty="0"/>
              <a:t>Bryan Zhao, Michael </a:t>
            </a:r>
            <a:r>
              <a:rPr lang="en-US" dirty="0" err="1"/>
              <a:t>Tsui</a:t>
            </a:r>
            <a:r>
              <a:rPr lang="en-US" dirty="0"/>
              <a:t>, Oscar Liu, Andy Meng</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8B250773-C7AA-5688-ECB1-C884DCA60FFA}"/>
              </a:ext>
            </a:extLst>
          </p:cNvPr>
          <p:cNvPicPr>
            <a:picLocks noGrp="1" noChangeAspect="1"/>
          </p:cNvPicPr>
          <p:nvPr>
            <p:ph type="pic" sz="quarter" idx="13"/>
          </p:nvPr>
        </p:nvPicPr>
        <p:blipFill rotWithShape="1">
          <a:blip r:embed="rId2"/>
          <a:srcRect t="8089" b="8089"/>
          <a:stretch/>
        </p:blipFill>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The Purpose</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As of the start of 2023, less than 10 percent of the Oceans on our planet has been discovered. While modern methods use sonar to map the oceans, our team is focused on discovering new species and anomalies that may exists on Earth.</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0" y="6570492"/>
            <a:ext cx="2743200" cy="365125"/>
          </a:xfrm>
        </p:spPr>
        <p:txBody>
          <a:bodyPr/>
          <a:lstStyle/>
          <a:p>
            <a:r>
              <a:rPr lang="en-US" dirty="0"/>
              <a:t>4/3/2023 Project: </a:t>
            </a:r>
            <a:r>
              <a:rPr lang="en-US" dirty="0" err="1"/>
              <a:t>Jyuratodus</a:t>
            </a:r>
            <a:endParaRPr lang="en-US" dirty="0"/>
          </a:p>
          <a:p>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Design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Never seen before design that is incredibly cost-efficient and easy to use</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803335" y="2915750"/>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4853727" y="3562100"/>
            <a:ext cx="2502719" cy="365125"/>
          </a:xfrm>
        </p:spPr>
        <p:txBody>
          <a:bodyPr>
            <a:normAutofit/>
          </a:bodyPr>
          <a:lstStyle/>
          <a:p>
            <a:r>
              <a:rPr lang="en-US" dirty="0"/>
              <a:t>Functional</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4913204" y="3927225"/>
            <a:ext cx="2383764" cy="1126085"/>
          </a:xfrm>
        </p:spPr>
        <p:txBody>
          <a:bodyPr>
            <a:normAutofit/>
          </a:bodyPr>
          <a:lstStyle/>
          <a:p>
            <a:r>
              <a:rPr lang="en-ZA" dirty="0"/>
              <a:t>Simplistic and stylish design that is cost-effective and reusable</a:t>
            </a:r>
            <a:endParaRPr lang="en-US" dirty="0"/>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Designed with the help and input of software and hardware experts</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0" y="6597125"/>
            <a:ext cx="3405326" cy="365125"/>
          </a:xfrm>
        </p:spPr>
        <p:txBody>
          <a:bodyPr/>
          <a:lstStyle/>
          <a:p>
            <a:r>
              <a:rPr lang="en-US" dirty="0"/>
              <a:t>4/3/2023 Project: </a:t>
            </a:r>
            <a:r>
              <a:rPr lang="en-US" dirty="0" err="1"/>
              <a:t>Jyuratodus</a:t>
            </a:r>
            <a:endParaRPr lang="en-US" dirty="0"/>
          </a:p>
          <a:p>
            <a:r>
              <a:rPr lang="en-US" dirty="0"/>
              <a:t> </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264795" y="1075240"/>
            <a:ext cx="2956810" cy="1129164"/>
          </a:xfrm>
        </p:spPr>
        <p:txBody>
          <a:bodyPr/>
          <a:lstStyle/>
          <a:p>
            <a:r>
              <a:rPr lang="en-US" noProof="0" dirty="0"/>
              <a:t>Project Design</a:t>
            </a:r>
            <a:endParaRPr lang="en-US" dirty="0"/>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Chassis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t>-Holds everything together</a:t>
            </a:r>
          </a:p>
          <a:p>
            <a:r>
              <a:rPr lang="en-US" dirty="0"/>
              <a:t>-Watertight</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Motors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Camera</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-Allows for precise lateral movement</a:t>
            </a:r>
          </a:p>
          <a:p>
            <a:r>
              <a:rPr lang="en-US" dirty="0"/>
              <a:t>-Multi-purpose industry motors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-Python interactive</a:t>
            </a:r>
          </a:p>
          <a:p>
            <a:r>
              <a:rPr lang="en-US" dirty="0"/>
              <a:t>-Uses color recognition to detect anomalies</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0" y="6492875"/>
            <a:ext cx="2743200" cy="365125"/>
          </a:xfrm>
        </p:spPr>
        <p:txBody>
          <a:bodyPr/>
          <a:lstStyle/>
          <a:p>
            <a:r>
              <a:rPr lang="en-US" dirty="0"/>
              <a:t>4/3/2023 Project: </a:t>
            </a:r>
            <a:r>
              <a:rPr lang="en-US" dirty="0" err="1"/>
              <a:t>Jyuratodus</a:t>
            </a:r>
            <a:endParaRPr lang="en-US"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6" name="Text Placeholder 5">
            <a:extLst>
              <a:ext uri="{FF2B5EF4-FFF2-40B4-BE49-F238E27FC236}">
                <a16:creationId xmlns:a16="http://schemas.microsoft.com/office/drawing/2014/main" id="{E9054BDB-7178-6C26-6912-D3C2C64C6E9D}"/>
              </a:ext>
            </a:extLst>
          </p:cNvPr>
          <p:cNvSpPr>
            <a:spLocks noGrp="1"/>
          </p:cNvSpPr>
          <p:nvPr>
            <p:ph type="body" sz="quarter" idx="17"/>
          </p:nvPr>
        </p:nvSpPr>
        <p:spPr/>
        <p:txBody>
          <a:bodyPr/>
          <a:lstStyle/>
          <a:p>
            <a:r>
              <a:rPr lang="en-US" dirty="0"/>
              <a:t>-Allows precise vertical movement</a:t>
            </a:r>
          </a:p>
          <a:p>
            <a:r>
              <a:rPr lang="en-US" dirty="0"/>
              <a:t>-Intricate and elegant design</a:t>
            </a:r>
          </a:p>
        </p:txBody>
      </p:sp>
      <p:sp>
        <p:nvSpPr>
          <p:cNvPr id="8" name="Text Placeholder 7">
            <a:extLst>
              <a:ext uri="{FF2B5EF4-FFF2-40B4-BE49-F238E27FC236}">
                <a16:creationId xmlns:a16="http://schemas.microsoft.com/office/drawing/2014/main" id="{5A06D247-450F-26C4-9678-4CFDBA03C5D4}"/>
              </a:ext>
            </a:extLst>
          </p:cNvPr>
          <p:cNvSpPr>
            <a:spLocks noGrp="1"/>
          </p:cNvSpPr>
          <p:nvPr>
            <p:ph type="body" sz="quarter" idx="22"/>
          </p:nvPr>
        </p:nvSpPr>
        <p:spPr/>
        <p:txBody>
          <a:bodyPr/>
          <a:lstStyle/>
          <a:p>
            <a:r>
              <a:rPr lang="en-US" dirty="0"/>
              <a:t>Ballast Tank</a:t>
            </a:r>
          </a:p>
        </p:txBody>
      </p:sp>
      <p:pic>
        <p:nvPicPr>
          <p:cNvPr id="4" name="Picture 3" descr="Diagram&#10;&#10;Description automatically generated">
            <a:extLst>
              <a:ext uri="{FF2B5EF4-FFF2-40B4-BE49-F238E27FC236}">
                <a16:creationId xmlns:a16="http://schemas.microsoft.com/office/drawing/2014/main" id="{F6BD6891-2DA8-BF5B-DC75-81D29A44075A}"/>
              </a:ext>
            </a:extLst>
          </p:cNvPr>
          <p:cNvPicPr>
            <a:picLocks noChangeAspect="1"/>
          </p:cNvPicPr>
          <p:nvPr/>
        </p:nvPicPr>
        <p:blipFill>
          <a:blip r:embed="rId2"/>
          <a:stretch>
            <a:fillRect/>
          </a:stretch>
        </p:blipFill>
        <p:spPr>
          <a:xfrm>
            <a:off x="248575" y="2322817"/>
            <a:ext cx="4856085" cy="3149893"/>
          </a:xfrm>
          <a:prstGeom prst="rect">
            <a:avLst/>
          </a:prstGeom>
          <a:ln>
            <a:noFill/>
          </a:ln>
          <a:effectLst>
            <a:softEdge rad="112500"/>
          </a:effectLst>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B4460716-6BD7-42C5-884B-FB370E074348}"/>
              </a:ext>
            </a:extLst>
          </p:cNvPr>
          <p:cNvSpPr>
            <a:spLocks noGrp="1"/>
          </p:cNvSpPr>
          <p:nvPr>
            <p:ph type="title"/>
          </p:nvPr>
        </p:nvSpPr>
        <p:spPr>
          <a:xfrm>
            <a:off x="2452116" y="545156"/>
            <a:ext cx="7287768" cy="630936"/>
          </a:xfrm>
        </p:spPr>
        <p:txBody>
          <a:bodyPr/>
          <a:lstStyle/>
          <a:p>
            <a:r>
              <a:rPr lang="en-US" dirty="0"/>
              <a:t>2-Month Action Plan</a:t>
            </a:r>
          </a:p>
        </p:txBody>
      </p:sp>
      <p:sp>
        <p:nvSpPr>
          <p:cNvPr id="98" name="Text Placeholder 97">
            <a:extLst>
              <a:ext uri="{FF2B5EF4-FFF2-40B4-BE49-F238E27FC236}">
                <a16:creationId xmlns:a16="http://schemas.microsoft.com/office/drawing/2014/main" id="{7BF85D80-939A-4D32-8E24-F43D30E98112}"/>
              </a:ext>
            </a:extLst>
          </p:cNvPr>
          <p:cNvSpPr>
            <a:spLocks noGrp="1"/>
          </p:cNvSpPr>
          <p:nvPr>
            <p:ph type="body" sz="quarter" idx="43"/>
          </p:nvPr>
        </p:nvSpPr>
        <p:spPr>
          <a:xfrm>
            <a:off x="1286509" y="2059892"/>
            <a:ext cx="1440088" cy="598827"/>
          </a:xfrm>
        </p:spPr>
        <p:txBody>
          <a:bodyPr/>
          <a:lstStyle/>
          <a:p>
            <a:r>
              <a:rPr lang="en-ZA" dirty="0"/>
              <a:t>Pitch Date</a:t>
            </a:r>
            <a:endParaRPr lang="en-US" dirty="0"/>
          </a:p>
        </p:txBody>
      </p:sp>
      <p:sp>
        <p:nvSpPr>
          <p:cNvPr id="99" name="Text Placeholder 98">
            <a:extLst>
              <a:ext uri="{FF2B5EF4-FFF2-40B4-BE49-F238E27FC236}">
                <a16:creationId xmlns:a16="http://schemas.microsoft.com/office/drawing/2014/main" id="{2D19FA91-F1E7-4EBD-BDE4-75CFCA5A263C}"/>
              </a:ext>
            </a:extLst>
          </p:cNvPr>
          <p:cNvSpPr>
            <a:spLocks noGrp="1"/>
          </p:cNvSpPr>
          <p:nvPr>
            <p:ph type="body" sz="quarter" idx="44"/>
          </p:nvPr>
        </p:nvSpPr>
        <p:spPr>
          <a:xfrm>
            <a:off x="3674471" y="1334182"/>
            <a:ext cx="1440088" cy="1347305"/>
          </a:xfrm>
        </p:spPr>
        <p:txBody>
          <a:bodyPr>
            <a:normAutofit/>
          </a:bodyPr>
          <a:lstStyle/>
          <a:p>
            <a:pPr algn="l"/>
            <a:r>
              <a:rPr lang="en-ZA" dirty="0"/>
              <a:t>-Ballast tank Completion</a:t>
            </a:r>
          </a:p>
          <a:p>
            <a:pPr algn="l"/>
            <a:r>
              <a:rPr lang="en-ZA" dirty="0"/>
              <a:t>-Task: Build and test Chassis</a:t>
            </a:r>
            <a:endParaRPr lang="en-US" dirty="0"/>
          </a:p>
        </p:txBody>
      </p:sp>
      <p:sp>
        <p:nvSpPr>
          <p:cNvPr id="100" name="Text Placeholder 99">
            <a:extLst>
              <a:ext uri="{FF2B5EF4-FFF2-40B4-BE49-F238E27FC236}">
                <a16:creationId xmlns:a16="http://schemas.microsoft.com/office/drawing/2014/main" id="{976F8A2B-9ED8-48BE-85E3-75888951B264}"/>
              </a:ext>
            </a:extLst>
          </p:cNvPr>
          <p:cNvSpPr>
            <a:spLocks noGrp="1"/>
          </p:cNvSpPr>
          <p:nvPr>
            <p:ph type="body" sz="quarter" idx="45"/>
          </p:nvPr>
        </p:nvSpPr>
        <p:spPr>
          <a:xfrm>
            <a:off x="5189745" y="1278195"/>
            <a:ext cx="1440088" cy="1408408"/>
          </a:xfrm>
        </p:spPr>
        <p:txBody>
          <a:bodyPr>
            <a:normAutofit/>
          </a:bodyPr>
          <a:lstStyle/>
          <a:p>
            <a:pPr algn="l"/>
            <a:r>
              <a:rPr lang="en-ZA" dirty="0"/>
              <a:t>-Chassis Completion</a:t>
            </a:r>
          </a:p>
          <a:p>
            <a:pPr algn="l"/>
            <a:r>
              <a:rPr lang="en-ZA" dirty="0"/>
              <a:t>-Task: Attach submarine movement components</a:t>
            </a:r>
            <a:endParaRPr lang="en-US" dirty="0"/>
          </a:p>
        </p:txBody>
      </p:sp>
      <p:sp>
        <p:nvSpPr>
          <p:cNvPr id="167" name="Text Placehold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a:normAutofit/>
          </a:bodyPr>
          <a:lstStyle/>
          <a:p>
            <a:r>
              <a:rPr lang="en-US" dirty="0"/>
              <a:t>April</a:t>
            </a:r>
          </a:p>
        </p:txBody>
      </p:sp>
      <p:sp>
        <p:nvSpPr>
          <p:cNvPr id="41" name="Text Placeholder 40">
            <a:extLst>
              <a:ext uri="{FF2B5EF4-FFF2-40B4-BE49-F238E27FC236}">
                <a16:creationId xmlns:a16="http://schemas.microsoft.com/office/drawing/2014/main" id="{3C776D64-FE99-43B5-BA03-94B7B0EDC50A}"/>
              </a:ext>
            </a:extLst>
          </p:cNvPr>
          <p:cNvSpPr>
            <a:spLocks noGrp="1"/>
          </p:cNvSpPr>
          <p:nvPr>
            <p:ph type="body" sz="quarter" idx="19"/>
          </p:nvPr>
        </p:nvSpPr>
        <p:spPr>
          <a:xfrm>
            <a:off x="1721234" y="3161223"/>
            <a:ext cx="495300" cy="652276"/>
          </a:xfrm>
        </p:spPr>
        <p:txBody>
          <a:bodyPr/>
          <a:lstStyle/>
          <a:p>
            <a:r>
              <a:rPr lang="en-US" dirty="0"/>
              <a:t>4th</a:t>
            </a:r>
          </a:p>
        </p:txBody>
      </p:sp>
      <p:sp>
        <p:nvSpPr>
          <p:cNvPr id="43" name="Text Placeholder 42">
            <a:extLst>
              <a:ext uri="{FF2B5EF4-FFF2-40B4-BE49-F238E27FC236}">
                <a16:creationId xmlns:a16="http://schemas.microsoft.com/office/drawing/2014/main" id="{7D2FEB08-6B21-4BF7-97FE-A5781DCE93AB}"/>
              </a:ext>
            </a:extLst>
          </p:cNvPr>
          <p:cNvSpPr>
            <a:spLocks noGrp="1"/>
          </p:cNvSpPr>
          <p:nvPr>
            <p:ph type="body" sz="quarter" idx="21"/>
          </p:nvPr>
        </p:nvSpPr>
        <p:spPr>
          <a:xfrm>
            <a:off x="4052081" y="3157816"/>
            <a:ext cx="615310" cy="652276"/>
          </a:xfrm>
        </p:spPr>
        <p:txBody>
          <a:bodyPr/>
          <a:lstStyle/>
          <a:p>
            <a:r>
              <a:rPr lang="en-US" dirty="0"/>
              <a:t>12th</a:t>
            </a:r>
          </a:p>
        </p:txBody>
      </p:sp>
      <p:sp>
        <p:nvSpPr>
          <p:cNvPr id="44" name="Text Placeholder 43">
            <a:extLst>
              <a:ext uri="{FF2B5EF4-FFF2-40B4-BE49-F238E27FC236}">
                <a16:creationId xmlns:a16="http://schemas.microsoft.com/office/drawing/2014/main" id="{1F2F0017-CCFD-4F8D-83B7-E01482D56018}"/>
              </a:ext>
            </a:extLst>
          </p:cNvPr>
          <p:cNvSpPr>
            <a:spLocks noGrp="1"/>
          </p:cNvSpPr>
          <p:nvPr>
            <p:ph type="body" sz="quarter" idx="22"/>
          </p:nvPr>
        </p:nvSpPr>
        <p:spPr>
          <a:xfrm>
            <a:off x="5599416" y="3170170"/>
            <a:ext cx="615310" cy="652276"/>
          </a:xfrm>
        </p:spPr>
        <p:txBody>
          <a:bodyPr/>
          <a:lstStyle/>
          <a:p>
            <a:r>
              <a:rPr lang="en-US" dirty="0"/>
              <a:t>18th</a:t>
            </a:r>
          </a:p>
        </p:txBody>
      </p:sp>
      <p:sp>
        <p:nvSpPr>
          <p:cNvPr id="49" name="Text Placeholder 48">
            <a:extLst>
              <a:ext uri="{FF2B5EF4-FFF2-40B4-BE49-F238E27FC236}">
                <a16:creationId xmlns:a16="http://schemas.microsoft.com/office/drawing/2014/main" id="{6969BA4E-1EAE-41C8-BB18-657979AE5B0A}"/>
              </a:ext>
            </a:extLst>
          </p:cNvPr>
          <p:cNvSpPr>
            <a:spLocks noGrp="1"/>
          </p:cNvSpPr>
          <p:nvPr>
            <p:ph type="body" sz="quarter" idx="27"/>
          </p:nvPr>
        </p:nvSpPr>
        <p:spPr>
          <a:xfrm>
            <a:off x="8753133" y="3181913"/>
            <a:ext cx="615310" cy="652276"/>
          </a:xfrm>
        </p:spPr>
        <p:txBody>
          <a:bodyPr/>
          <a:lstStyle/>
          <a:p>
            <a:r>
              <a:rPr lang="en-US" dirty="0"/>
              <a:t>20th</a:t>
            </a:r>
          </a:p>
        </p:txBody>
      </p:sp>
      <p:sp>
        <p:nvSpPr>
          <p:cNvPr id="35" name="Text Placehold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a:normAutofit/>
          </a:bodyPr>
          <a:lstStyle/>
          <a:p>
            <a:r>
              <a:rPr lang="en-ZA" dirty="0"/>
              <a:t>Project Deadline</a:t>
            </a:r>
            <a:endParaRPr lang="en-US" dirty="0"/>
          </a:p>
        </p:txBody>
      </p:sp>
      <p:sp>
        <p:nvSpPr>
          <p:cNvPr id="168" name="Text Placehold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a:normAutofit/>
          </a:bodyPr>
          <a:lstStyle/>
          <a:p>
            <a:r>
              <a:rPr lang="en-US" dirty="0"/>
              <a:t>May</a:t>
            </a:r>
          </a:p>
        </p:txBody>
      </p:sp>
      <p:sp>
        <p:nvSpPr>
          <p:cNvPr id="54" name="Text Placeholder 53">
            <a:extLst>
              <a:ext uri="{FF2B5EF4-FFF2-40B4-BE49-F238E27FC236}">
                <a16:creationId xmlns:a16="http://schemas.microsoft.com/office/drawing/2014/main" id="{565976EC-94E5-41FE-9E80-B40A9CC7ABA2}"/>
              </a:ext>
            </a:extLst>
          </p:cNvPr>
          <p:cNvSpPr>
            <a:spLocks noGrp="1"/>
          </p:cNvSpPr>
          <p:nvPr>
            <p:ph type="body" sz="quarter" idx="32"/>
          </p:nvPr>
        </p:nvSpPr>
        <p:spPr>
          <a:xfrm>
            <a:off x="2528704" y="4385328"/>
            <a:ext cx="495300" cy="298206"/>
          </a:xfrm>
        </p:spPr>
        <p:txBody>
          <a:bodyPr/>
          <a:lstStyle/>
          <a:p>
            <a:r>
              <a:rPr lang="en-US" dirty="0"/>
              <a:t>2nd</a:t>
            </a:r>
          </a:p>
        </p:txBody>
      </p:sp>
      <p:sp>
        <p:nvSpPr>
          <p:cNvPr id="57" name="Text Placeholder 56">
            <a:extLst>
              <a:ext uri="{FF2B5EF4-FFF2-40B4-BE49-F238E27FC236}">
                <a16:creationId xmlns:a16="http://schemas.microsoft.com/office/drawing/2014/main" id="{4AF74236-101C-4E25-940D-EC00B8AEB651}"/>
              </a:ext>
            </a:extLst>
          </p:cNvPr>
          <p:cNvSpPr>
            <a:spLocks noGrp="1"/>
          </p:cNvSpPr>
          <p:nvPr>
            <p:ph type="body" sz="quarter" idx="35"/>
          </p:nvPr>
        </p:nvSpPr>
        <p:spPr>
          <a:xfrm>
            <a:off x="6387869" y="4871997"/>
            <a:ext cx="615309" cy="652272"/>
          </a:xfrm>
        </p:spPr>
        <p:txBody>
          <a:bodyPr>
            <a:normAutofit/>
          </a:bodyPr>
          <a:lstStyle/>
          <a:p>
            <a:r>
              <a:rPr lang="en-US" dirty="0"/>
              <a:t>16</a:t>
            </a:r>
            <a:r>
              <a:rPr lang="en-US" baseline="30000" dirty="0"/>
              <a:t>th</a:t>
            </a:r>
            <a:r>
              <a:rPr lang="en-US" dirty="0"/>
              <a:t>-18th</a:t>
            </a:r>
          </a:p>
        </p:txBody>
      </p:sp>
      <p:grpSp>
        <p:nvGrpSpPr>
          <p:cNvPr id="38" name="Group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6699668" y="2617427"/>
            <a:ext cx="2362380" cy="2138906"/>
            <a:chOff x="6699668" y="2617427"/>
            <a:chExt cx="2362380" cy="2138906"/>
          </a:xfrm>
        </p:grpSpPr>
        <p:cxnSp>
          <p:nvCxnSpPr>
            <p:cNvPr id="63" name="Straight Connecto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9060788" y="2617427"/>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4562715" cy="0"/>
            <a:chOff x="1504814" y="2488864"/>
            <a:chExt cx="4562715" cy="0"/>
          </a:xfrm>
        </p:grpSpPr>
        <p:cxnSp>
          <p:nvCxnSpPr>
            <p:cNvPr id="71" name="Straight Connecto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4911057" cy="182139"/>
            <a:chOff x="1835966" y="4162015"/>
            <a:chExt cx="4911057" cy="182139"/>
          </a:xfrm>
        </p:grpSpPr>
        <p:sp>
          <p:nvSpPr>
            <p:cNvPr id="83" name="Oval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33800" y="4169983"/>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Straight Connecto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82786"/>
            <a:chOff x="1835966" y="4162015"/>
            <a:chExt cx="8858463" cy="182786"/>
          </a:xfrm>
        </p:grpSpPr>
        <p:sp>
          <p:nvSpPr>
            <p:cNvPr id="111" name="Oval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1838570" y="4170630"/>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208011" y="4162513"/>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36759" y="4170629"/>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4290" y="6492875"/>
            <a:ext cx="2743200" cy="365125"/>
          </a:xfrm>
        </p:spPr>
        <p:txBody>
          <a:bodyPr/>
          <a:lstStyle/>
          <a:p>
            <a:r>
              <a:rPr lang="en-US" dirty="0"/>
              <a:t>4/3/2023 Project: </a:t>
            </a:r>
            <a:r>
              <a:rPr lang="en-US" dirty="0" err="1"/>
              <a:t>Jyuratodus</a:t>
            </a:r>
            <a:endParaRPr lang="en-US" dirty="0"/>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4" name="Oval 234">
            <a:extLst>
              <a:ext uri="{FF2B5EF4-FFF2-40B4-BE49-F238E27FC236}">
                <a16:creationId xmlns:a16="http://schemas.microsoft.com/office/drawing/2014/main" id="{0299C18B-4608-283D-A408-C64263449541}"/>
              </a:ext>
              <a:ext uri="{C183D7F6-B498-43B3-948B-1728B52AA6E4}">
                <adec:decorative xmlns:adec="http://schemas.microsoft.com/office/drawing/2017/decorative" val="1"/>
              </a:ext>
            </a:extLst>
          </p:cNvPr>
          <p:cNvSpPr/>
          <p:nvPr/>
        </p:nvSpPr>
        <p:spPr>
          <a:xfrm>
            <a:off x="2673845" y="2903401"/>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01849330-A2B5-14EC-89F8-294705E0B5EA}"/>
              </a:ext>
            </a:extLst>
          </p:cNvPr>
          <p:cNvCxnSpPr>
            <a:stCxn id="111" idx="0"/>
          </p:cNvCxnSpPr>
          <p:nvPr/>
        </p:nvCxnSpPr>
        <p:spPr>
          <a:xfrm flipH="1" flipV="1">
            <a:off x="1959995" y="2670147"/>
            <a:ext cx="1" cy="233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240">
            <a:extLst>
              <a:ext uri="{FF2B5EF4-FFF2-40B4-BE49-F238E27FC236}">
                <a16:creationId xmlns:a16="http://schemas.microsoft.com/office/drawing/2014/main" id="{94F85578-9EA8-3517-8594-7FF2E855D280}"/>
              </a:ext>
              <a:ext uri="{C183D7F6-B498-43B3-948B-1728B52AA6E4}">
                <adec:decorative xmlns:adec="http://schemas.microsoft.com/office/drawing/2017/decorative" val="1"/>
              </a:ext>
            </a:extLst>
          </p:cNvPr>
          <p:cNvSpPr/>
          <p:nvPr/>
        </p:nvSpPr>
        <p:spPr>
          <a:xfrm>
            <a:off x="5032916" y="2903401"/>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E89F709-99A1-F13D-8423-99B54432DA3A}"/>
              </a:ext>
            </a:extLst>
          </p:cNvPr>
          <p:cNvCxnSpPr/>
          <p:nvPr/>
        </p:nvCxnSpPr>
        <p:spPr>
          <a:xfrm flipH="1" flipV="1">
            <a:off x="4333379" y="2688574"/>
            <a:ext cx="1" cy="233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242">
            <a:extLst>
              <a:ext uri="{FF2B5EF4-FFF2-40B4-BE49-F238E27FC236}">
                <a16:creationId xmlns:a16="http://schemas.microsoft.com/office/drawing/2014/main" id="{24135AA8-44D6-DDFA-7AD1-1F8193E4DA9B}"/>
              </a:ext>
              <a:ext uri="{C183D7F6-B498-43B3-948B-1728B52AA6E4}">
                <adec:decorative xmlns:adec="http://schemas.microsoft.com/office/drawing/2017/decorative" val="1"/>
              </a:ext>
            </a:extLst>
          </p:cNvPr>
          <p:cNvSpPr/>
          <p:nvPr/>
        </p:nvSpPr>
        <p:spPr>
          <a:xfrm>
            <a:off x="5826042" y="2893896"/>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CAB6F958-5CD4-F39E-15E8-2C75F372F978}"/>
              </a:ext>
            </a:extLst>
          </p:cNvPr>
          <p:cNvCxnSpPr/>
          <p:nvPr/>
        </p:nvCxnSpPr>
        <p:spPr>
          <a:xfrm flipH="1" flipV="1">
            <a:off x="5907400" y="2688574"/>
            <a:ext cx="1" cy="233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4BC1F6-B50D-4611-5092-133C727E72E9}"/>
              </a:ext>
            </a:extLst>
          </p:cNvPr>
          <p:cNvCxnSpPr>
            <a:cxnSpLocks/>
          </p:cNvCxnSpPr>
          <p:nvPr/>
        </p:nvCxnSpPr>
        <p:spPr>
          <a:xfrm>
            <a:off x="6516210" y="3429000"/>
            <a:ext cx="195308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 Placeholder 43">
            <a:extLst>
              <a:ext uri="{FF2B5EF4-FFF2-40B4-BE49-F238E27FC236}">
                <a16:creationId xmlns:a16="http://schemas.microsoft.com/office/drawing/2014/main" id="{2CAF4718-04D6-4A02-E4E8-1B17723EDBF9}"/>
              </a:ext>
            </a:extLst>
          </p:cNvPr>
          <p:cNvSpPr txBox="1">
            <a:spLocks/>
          </p:cNvSpPr>
          <p:nvPr/>
        </p:nvSpPr>
        <p:spPr>
          <a:xfrm>
            <a:off x="6339185" y="3536461"/>
            <a:ext cx="2045533" cy="652276"/>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Further Prototyping and Revision</a:t>
            </a:r>
          </a:p>
        </p:txBody>
      </p:sp>
      <p:sp>
        <p:nvSpPr>
          <p:cNvPr id="25" name="Oval 254">
            <a:extLst>
              <a:ext uri="{FF2B5EF4-FFF2-40B4-BE49-F238E27FC236}">
                <a16:creationId xmlns:a16="http://schemas.microsoft.com/office/drawing/2014/main" id="{69CAA481-C0ED-ABAD-24CC-F8C0165AA983}"/>
              </a:ext>
              <a:ext uri="{C183D7F6-B498-43B3-948B-1728B52AA6E4}">
                <adec:decorative xmlns:adec="http://schemas.microsoft.com/office/drawing/2017/decorative" val="1"/>
              </a:ext>
            </a:extLst>
          </p:cNvPr>
          <p:cNvSpPr/>
          <p:nvPr/>
        </p:nvSpPr>
        <p:spPr>
          <a:xfrm>
            <a:off x="8977645" y="2903401"/>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2BE626DC-079E-A72E-C54C-5922D390AFF6}"/>
              </a:ext>
            </a:extLst>
          </p:cNvPr>
          <p:cNvCxnSpPr/>
          <p:nvPr/>
        </p:nvCxnSpPr>
        <p:spPr>
          <a:xfrm flipH="1" flipV="1">
            <a:off x="2747490" y="4792025"/>
            <a:ext cx="1" cy="233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 Placeholder 133">
            <a:extLst>
              <a:ext uri="{FF2B5EF4-FFF2-40B4-BE49-F238E27FC236}">
                <a16:creationId xmlns:a16="http://schemas.microsoft.com/office/drawing/2014/main" id="{944C1EE3-A2BE-5756-555D-5DF0CF4113C0}"/>
              </a:ext>
            </a:extLst>
          </p:cNvPr>
          <p:cNvSpPr txBox="1">
            <a:spLocks/>
          </p:cNvSpPr>
          <p:nvPr/>
        </p:nvSpPr>
        <p:spPr>
          <a:xfrm>
            <a:off x="2123360" y="4845366"/>
            <a:ext cx="1440088" cy="1125118"/>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ZA" dirty="0"/>
              <a:t>-Software Completion</a:t>
            </a:r>
          </a:p>
          <a:p>
            <a:pPr algn="l"/>
            <a:r>
              <a:rPr lang="en-ZA" dirty="0"/>
              <a:t>-Task: Run tests in water</a:t>
            </a:r>
            <a:endParaRPr lang="en-US" dirty="0"/>
          </a:p>
        </p:txBody>
      </p:sp>
      <p:sp>
        <p:nvSpPr>
          <p:cNvPr id="144" name="Text Placeholder 133">
            <a:extLst>
              <a:ext uri="{FF2B5EF4-FFF2-40B4-BE49-F238E27FC236}">
                <a16:creationId xmlns:a16="http://schemas.microsoft.com/office/drawing/2014/main" id="{611FA24D-C4FF-B7EC-D1FC-023B95EFB3DB}"/>
              </a:ext>
            </a:extLst>
          </p:cNvPr>
          <p:cNvSpPr txBox="1">
            <a:spLocks/>
          </p:cNvSpPr>
          <p:nvPr/>
        </p:nvSpPr>
        <p:spPr>
          <a:xfrm>
            <a:off x="4217722" y="3869223"/>
            <a:ext cx="1440088" cy="549318"/>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Open Water Test(s)</a:t>
            </a:r>
            <a:endParaRPr lang="en-US" dirty="0"/>
          </a:p>
        </p:txBody>
      </p:sp>
      <p:cxnSp>
        <p:nvCxnSpPr>
          <p:cNvPr id="148" name="Straight Arrow Connector 147">
            <a:extLst>
              <a:ext uri="{FF2B5EF4-FFF2-40B4-BE49-F238E27FC236}">
                <a16:creationId xmlns:a16="http://schemas.microsoft.com/office/drawing/2014/main" id="{6A4878DC-3059-B8D0-6E98-10826EA3D205}"/>
              </a:ext>
            </a:extLst>
          </p:cNvPr>
          <p:cNvCxnSpPr>
            <a:cxnSpLocks/>
          </p:cNvCxnSpPr>
          <p:nvPr/>
        </p:nvCxnSpPr>
        <p:spPr>
          <a:xfrm>
            <a:off x="3331386" y="4441535"/>
            <a:ext cx="30564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0" name="Oval 254">
            <a:extLst>
              <a:ext uri="{FF2B5EF4-FFF2-40B4-BE49-F238E27FC236}">
                <a16:creationId xmlns:a16="http://schemas.microsoft.com/office/drawing/2014/main" id="{BA4D442D-A48E-CD36-6B69-D4AC1660E25C}"/>
              </a:ext>
              <a:ext uri="{C183D7F6-B498-43B3-948B-1728B52AA6E4}">
                <adec:decorative xmlns:adec="http://schemas.microsoft.com/office/drawing/2017/decorative" val="1"/>
              </a:ext>
            </a:extLst>
          </p:cNvPr>
          <p:cNvSpPr/>
          <p:nvPr/>
        </p:nvSpPr>
        <p:spPr>
          <a:xfrm>
            <a:off x="9767423" y="2912016"/>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2" name="Straight Connector 151">
            <a:extLst>
              <a:ext uri="{FF2B5EF4-FFF2-40B4-BE49-F238E27FC236}">
                <a16:creationId xmlns:a16="http://schemas.microsoft.com/office/drawing/2014/main" id="{ADBB21EA-DD44-EC87-04DD-CC199050FD7C}"/>
              </a:ext>
              <a:ext uri="{C183D7F6-B498-43B3-948B-1728B52AA6E4}">
                <adec:decorative xmlns:adec="http://schemas.microsoft.com/office/drawing/2017/decorative" val="1"/>
              </a:ext>
            </a:extLst>
          </p:cNvPr>
          <p:cNvCxnSpPr>
            <a:cxnSpLocks/>
          </p:cNvCxnSpPr>
          <p:nvPr/>
        </p:nvCxnSpPr>
        <p:spPr>
          <a:xfrm flipH="1">
            <a:off x="10644287" y="2654685"/>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3" name="Oval 236">
            <a:extLst>
              <a:ext uri="{FF2B5EF4-FFF2-40B4-BE49-F238E27FC236}">
                <a16:creationId xmlns:a16="http://schemas.microsoft.com/office/drawing/2014/main" id="{BD2C653D-85BE-723E-132F-03AEB9B1A038}"/>
              </a:ext>
              <a:ext uri="{C183D7F6-B498-43B3-948B-1728B52AA6E4}">
                <adec:decorative xmlns:adec="http://schemas.microsoft.com/office/drawing/2017/decorative" val="1"/>
              </a:ext>
            </a:extLst>
          </p:cNvPr>
          <p:cNvSpPr/>
          <p:nvPr/>
        </p:nvSpPr>
        <p:spPr>
          <a:xfrm>
            <a:off x="10557201" y="2903401"/>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Text Placeholder 48">
            <a:extLst>
              <a:ext uri="{FF2B5EF4-FFF2-40B4-BE49-F238E27FC236}">
                <a16:creationId xmlns:a16="http://schemas.microsoft.com/office/drawing/2014/main" id="{C90F5A8B-4F99-7AE9-F019-361960A2EC48}"/>
              </a:ext>
            </a:extLst>
          </p:cNvPr>
          <p:cNvSpPr txBox="1">
            <a:spLocks/>
          </p:cNvSpPr>
          <p:nvPr/>
        </p:nvSpPr>
        <p:spPr>
          <a:xfrm>
            <a:off x="10336631" y="3186978"/>
            <a:ext cx="615310" cy="652276"/>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24th</a:t>
            </a:r>
          </a:p>
        </p:txBody>
      </p:sp>
      <p:sp>
        <p:nvSpPr>
          <p:cNvPr id="155" name="Text Placeholder 133">
            <a:extLst>
              <a:ext uri="{FF2B5EF4-FFF2-40B4-BE49-F238E27FC236}">
                <a16:creationId xmlns:a16="http://schemas.microsoft.com/office/drawing/2014/main" id="{4FC41C3F-CD7B-9DB1-7131-121C1A82081E}"/>
              </a:ext>
            </a:extLst>
          </p:cNvPr>
          <p:cNvSpPr txBox="1">
            <a:spLocks/>
          </p:cNvSpPr>
          <p:nvPr/>
        </p:nvSpPr>
        <p:spPr>
          <a:xfrm>
            <a:off x="9982783" y="1533340"/>
            <a:ext cx="1440088" cy="1114203"/>
          </a:xfrm>
          <a:prstGeom prst="rect">
            <a:avLst/>
          </a:prstGeom>
        </p:spPr>
        <p:txBody>
          <a:bodyPr vert="horz" lIns="91440" tIns="45720" rIns="91440" bIns="45720" rtlCol="0" anchor="b">
            <a:normAutofit lnSpcReduction="10000"/>
          </a:bodyPr>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ZA" dirty="0"/>
              <a:t>-Assembly Completion</a:t>
            </a:r>
          </a:p>
          <a:p>
            <a:pPr algn="l"/>
            <a:r>
              <a:rPr lang="en-ZA" dirty="0"/>
              <a:t>-Task: Install software movement</a:t>
            </a:r>
          </a:p>
        </p:txBody>
      </p:sp>
      <p:cxnSp>
        <p:nvCxnSpPr>
          <p:cNvPr id="3" name="Straight Arrow Connector 2">
            <a:extLst>
              <a:ext uri="{FF2B5EF4-FFF2-40B4-BE49-F238E27FC236}">
                <a16:creationId xmlns:a16="http://schemas.microsoft.com/office/drawing/2014/main" id="{F80ACE0E-5518-B958-F3CA-BE6B8A5A99A2}"/>
              </a:ext>
            </a:extLst>
          </p:cNvPr>
          <p:cNvCxnSpPr>
            <a:cxnSpLocks/>
          </p:cNvCxnSpPr>
          <p:nvPr/>
        </p:nvCxnSpPr>
        <p:spPr>
          <a:xfrm>
            <a:off x="2174515" y="3429000"/>
            <a:ext cx="195308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 Placeholder 43">
            <a:extLst>
              <a:ext uri="{FF2B5EF4-FFF2-40B4-BE49-F238E27FC236}">
                <a16:creationId xmlns:a16="http://schemas.microsoft.com/office/drawing/2014/main" id="{5E29065B-185C-7C20-0AAD-2796B9809654}"/>
              </a:ext>
            </a:extLst>
          </p:cNvPr>
          <p:cNvSpPr txBox="1">
            <a:spLocks/>
          </p:cNvSpPr>
          <p:nvPr/>
        </p:nvSpPr>
        <p:spPr>
          <a:xfrm>
            <a:off x="2103835" y="3521715"/>
            <a:ext cx="2045533" cy="652276"/>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Received Materials, begin Engineering</a:t>
            </a:r>
          </a:p>
        </p:txBody>
      </p:sp>
      <p:sp>
        <p:nvSpPr>
          <p:cNvPr id="7" name="Text Placeholder 133">
            <a:extLst>
              <a:ext uri="{FF2B5EF4-FFF2-40B4-BE49-F238E27FC236}">
                <a16:creationId xmlns:a16="http://schemas.microsoft.com/office/drawing/2014/main" id="{7B8632B2-AC06-18C9-4B25-2B5AF6D34E6F}"/>
              </a:ext>
            </a:extLst>
          </p:cNvPr>
          <p:cNvSpPr txBox="1">
            <a:spLocks/>
          </p:cNvSpPr>
          <p:nvPr/>
        </p:nvSpPr>
        <p:spPr>
          <a:xfrm>
            <a:off x="8457964" y="1460704"/>
            <a:ext cx="1440088" cy="1281821"/>
          </a:xfrm>
          <a:prstGeom prst="rect">
            <a:avLst/>
          </a:prstGeom>
        </p:spPr>
        <p:txBody>
          <a:bodyPr vert="horz" lIns="91440" tIns="45720" rIns="91440" bIns="45720" rtlCol="0" anchor="b">
            <a:normAutofit lnSpcReduction="10000"/>
          </a:bodyPr>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ZA" dirty="0"/>
              <a:t>-Marine Movement Completion</a:t>
            </a:r>
          </a:p>
          <a:p>
            <a:pPr algn="l"/>
            <a:r>
              <a:rPr lang="en-ZA" dirty="0"/>
              <a:t>-Task: attach camera and gyro</a:t>
            </a:r>
          </a:p>
        </p:txBody>
      </p:sp>
      <p:cxnSp>
        <p:nvCxnSpPr>
          <p:cNvPr id="8" name="Straight Arrow Connector 7">
            <a:extLst>
              <a:ext uri="{FF2B5EF4-FFF2-40B4-BE49-F238E27FC236}">
                <a16:creationId xmlns:a16="http://schemas.microsoft.com/office/drawing/2014/main" id="{82ECF618-5A5C-FF79-D295-1FE361772078}"/>
              </a:ext>
            </a:extLst>
          </p:cNvPr>
          <p:cNvCxnSpPr>
            <a:cxnSpLocks/>
          </p:cNvCxnSpPr>
          <p:nvPr/>
        </p:nvCxnSpPr>
        <p:spPr>
          <a:xfrm>
            <a:off x="1627932" y="4441535"/>
            <a:ext cx="8382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43">
            <a:extLst>
              <a:ext uri="{FF2B5EF4-FFF2-40B4-BE49-F238E27FC236}">
                <a16:creationId xmlns:a16="http://schemas.microsoft.com/office/drawing/2014/main" id="{7EDBE616-6D24-9A91-B203-50522CF92291}"/>
              </a:ext>
            </a:extLst>
          </p:cNvPr>
          <p:cNvSpPr txBox="1">
            <a:spLocks/>
          </p:cNvSpPr>
          <p:nvPr/>
        </p:nvSpPr>
        <p:spPr>
          <a:xfrm>
            <a:off x="970638" y="3983583"/>
            <a:ext cx="2045533" cy="652276"/>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development and integration</a:t>
            </a:r>
          </a:p>
        </p:txBody>
      </p:sp>
    </p:spTree>
    <p:extLst>
      <p:ext uri="{BB962C8B-B14F-4D97-AF65-F5344CB8AC3E}">
        <p14:creationId xmlns:p14="http://schemas.microsoft.com/office/powerpoint/2010/main" val="229276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49" y="715939"/>
            <a:ext cx="5624805" cy="365760"/>
          </a:xfrm>
        </p:spPr>
        <p:txBody>
          <a:bodyPr/>
          <a:lstStyle/>
          <a:p>
            <a:r>
              <a:rPr lang="en-US" dirty="0"/>
              <a:t>Financials:</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4209409237"/>
              </p:ext>
            </p:extLst>
          </p:nvPr>
        </p:nvGraphicFramePr>
        <p:xfrm>
          <a:off x="793750" y="1238250"/>
          <a:ext cx="4906253" cy="4852833"/>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tblGrid>
              <a:tr h="418875">
                <a:tc>
                  <a:txBody>
                    <a:bodyPr/>
                    <a:lstStyle/>
                    <a:p>
                      <a:pPr algn="r"/>
                      <a:endParaRPr lang="en-US" sz="1200" cap="all" spc="400" baseline="0" dirty="0">
                        <a:solidFill>
                          <a:schemeClr val="bg1"/>
                        </a:solidFill>
                        <a:latin typeface="+mj-lt"/>
                      </a:endParaRPr>
                    </a:p>
                  </a:txBody>
                  <a:tcPr anchor="ctr"/>
                </a:tc>
                <a:tc>
                  <a:txBody>
                    <a:bodyPr/>
                    <a:lstStyle/>
                    <a:p>
                      <a:pPr algn="r"/>
                      <a:r>
                        <a:rPr lang="en-US" sz="1200" b="1" cap="all" spc="200" baseline="0" dirty="0">
                          <a:solidFill>
                            <a:schemeClr val="bg1"/>
                          </a:solidFill>
                        </a:rPr>
                        <a:t># Need</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PPU</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PPO</a:t>
                      </a:r>
                      <a:endParaRPr lang="en-US" sz="1200" b="1" cap="all" spc="200" baseline="0" dirty="0">
                        <a:solidFill>
                          <a:schemeClr val="bg1"/>
                        </a:solidFill>
                        <a:latin typeface="+mj-lt"/>
                      </a:endParaRPr>
                    </a:p>
                  </a:txBody>
                  <a:tcPr anchor="ctr"/>
                </a:tc>
                <a:extLst>
                  <a:ext uri="{0D108BD9-81ED-4DB2-BD59-A6C34878D82A}">
                    <a16:rowId xmlns:a16="http://schemas.microsoft.com/office/drawing/2014/main" val="3100351803"/>
                  </a:ext>
                </a:extLst>
              </a:tr>
              <a:tr h="360867">
                <a:tc>
                  <a:txBody>
                    <a:bodyPr/>
                    <a:lstStyle/>
                    <a:p>
                      <a:pPr algn="l" rtl="0" fontAlgn="base"/>
                      <a:r>
                        <a:rPr lang="en-US" sz="1200" b="0" u="none" strike="noStrike" dirty="0">
                          <a:solidFill>
                            <a:schemeClr val="bg1"/>
                          </a:solidFill>
                          <a:effectLst/>
                        </a:rPr>
                        <a:t>Syringe</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$15.99</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$15.99</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801628125"/>
                  </a:ext>
                </a:extLst>
              </a:tr>
              <a:tr h="362913">
                <a:tc>
                  <a:txBody>
                    <a:bodyPr/>
                    <a:lstStyle/>
                    <a:p>
                      <a:pPr algn="l" rtl="0" fontAlgn="base"/>
                      <a:r>
                        <a:rPr lang="en-US" sz="1200" b="0" u="none" strike="noStrike" dirty="0">
                          <a:solidFill>
                            <a:schemeClr val="bg1"/>
                          </a:solidFill>
                          <a:effectLst/>
                        </a:rPr>
                        <a:t>Acrylic Cylinder</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$25.23</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$75.69</a:t>
                      </a:r>
                      <a:endParaRPr lang="en-US" sz="1200" b="0" i="0" dirty="0">
                        <a:solidFill>
                          <a:schemeClr val="bg1"/>
                        </a:solidFill>
                        <a:effectLst/>
                        <a:latin typeface="+mn-lt"/>
                      </a:endParaRPr>
                    </a:p>
                  </a:txBody>
                  <a:tcPr anchor="ctr"/>
                </a:tc>
                <a:extLst>
                  <a:ext uri="{0D108BD9-81ED-4DB2-BD59-A6C34878D82A}">
                    <a16:rowId xmlns:a16="http://schemas.microsoft.com/office/drawing/2014/main" val="3635382780"/>
                  </a:ext>
                </a:extLst>
              </a:tr>
              <a:tr h="362912">
                <a:tc>
                  <a:txBody>
                    <a:bodyPr/>
                    <a:lstStyle/>
                    <a:p>
                      <a:pPr algn="l" rtl="0" fontAlgn="base"/>
                      <a:r>
                        <a:rPr lang="en-US" sz="1200" b="0" u="none" strike="noStrike" dirty="0">
                          <a:solidFill>
                            <a:schemeClr val="bg1"/>
                          </a:solidFill>
                          <a:effectLst/>
                        </a:rPr>
                        <a:t>Pump</a:t>
                      </a:r>
                      <a:endParaRPr lang="en-US" sz="1200" b="0" i="0" dirty="0">
                        <a:solidFill>
                          <a:schemeClr val="bg1"/>
                        </a:solidFill>
                        <a:effectLst/>
                        <a:latin typeface="+mn-lt"/>
                      </a:endParaRPr>
                    </a:p>
                  </a:txBody>
                  <a:tcPr anchor="ctr"/>
                </a:tc>
                <a:tc>
                  <a:txBody>
                    <a:bodyPr/>
                    <a:lstStyle/>
                    <a:p>
                      <a:pPr algn="r" rtl="0" fontAlgn="base"/>
                      <a:r>
                        <a:rPr lang="en-US" sz="1200" b="0" i="0" u="none" strike="noStrike" dirty="0">
                          <a:solidFill>
                            <a:schemeClr val="bg1"/>
                          </a:solidFill>
                          <a:effectLst/>
                          <a:latin typeface="+mn-lt"/>
                        </a:rPr>
                        <a:t>3</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$14.98</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$44.94</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282084003"/>
                  </a:ext>
                </a:extLst>
              </a:tr>
              <a:tr h="362913">
                <a:tc>
                  <a:txBody>
                    <a:bodyPr/>
                    <a:lstStyle/>
                    <a:p>
                      <a:pPr algn="l" rtl="0" fontAlgn="base"/>
                      <a:r>
                        <a:rPr lang="en-US" sz="1200" b="0" u="none" strike="noStrike" dirty="0">
                          <a:solidFill>
                            <a:schemeClr val="bg1"/>
                          </a:solidFill>
                          <a:effectLst/>
                        </a:rPr>
                        <a:t>Flex Seal</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$38.99</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$38.99</a:t>
                      </a:r>
                      <a:endParaRPr lang="en-US" sz="1200" b="0" i="0" dirty="0">
                        <a:solidFill>
                          <a:schemeClr val="bg1"/>
                        </a:solidFill>
                        <a:effectLst/>
                        <a:latin typeface="+mn-lt"/>
                      </a:endParaRPr>
                    </a:p>
                  </a:txBody>
                  <a:tcPr anchor="ctr"/>
                </a:tc>
                <a:extLst>
                  <a:ext uri="{0D108BD9-81ED-4DB2-BD59-A6C34878D82A}">
                    <a16:rowId xmlns:a16="http://schemas.microsoft.com/office/drawing/2014/main" val="1849756459"/>
                  </a:ext>
                </a:extLst>
              </a:tr>
              <a:tr h="383404">
                <a:tc>
                  <a:txBody>
                    <a:bodyPr/>
                    <a:lstStyle/>
                    <a:p>
                      <a:pPr algn="l" rtl="0" fontAlgn="base"/>
                      <a:r>
                        <a:rPr lang="en-US" sz="1200" b="0" u="none" strike="noStrike" dirty="0">
                          <a:solidFill>
                            <a:schemeClr val="bg1"/>
                          </a:solidFill>
                          <a:effectLst/>
                        </a:rPr>
                        <a:t>Teflon Tape</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$38.99</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$38.99</a:t>
                      </a:r>
                      <a:endParaRPr lang="en-US" sz="1200" b="0" i="0" dirty="0">
                        <a:solidFill>
                          <a:schemeClr val="bg1"/>
                        </a:solidFill>
                        <a:effectLst/>
                        <a:latin typeface="+mn-lt"/>
                      </a:endParaRPr>
                    </a:p>
                  </a:txBody>
                  <a:tcPr anchor="ctr"/>
                </a:tc>
                <a:extLst>
                  <a:ext uri="{0D108BD9-81ED-4DB2-BD59-A6C34878D82A}">
                    <a16:rowId xmlns:a16="http://schemas.microsoft.com/office/drawing/2014/main" val="4151575269"/>
                  </a:ext>
                </a:extLst>
              </a:tr>
              <a:tr h="424918">
                <a:tc>
                  <a:txBody>
                    <a:bodyPr/>
                    <a:lstStyle/>
                    <a:p>
                      <a:pPr algn="l" rtl="0" fontAlgn="base"/>
                      <a:r>
                        <a:rPr lang="en-US" sz="1200" b="0" u="none" strike="noStrike" dirty="0">
                          <a:solidFill>
                            <a:schemeClr val="bg1"/>
                          </a:solidFill>
                          <a:effectLst/>
                        </a:rPr>
                        <a:t>Magnetic Switch</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j-lt"/>
                      </a:endParaRPr>
                    </a:p>
                  </a:txBody>
                  <a:tcPr anchor="ctr"/>
                </a:tc>
                <a:tc>
                  <a:txBody>
                    <a:bodyPr/>
                    <a:lstStyle/>
                    <a:p>
                      <a:pPr algn="r" rtl="0" fontAlgn="base"/>
                      <a:r>
                        <a:rPr lang="en-US" sz="1200" b="0" u="none" strike="noStrike" dirty="0">
                          <a:solidFill>
                            <a:schemeClr val="bg1"/>
                          </a:solidFill>
                          <a:effectLst/>
                        </a:rPr>
                        <a:t>$13.99</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0" u="none" strike="noStrike" dirty="0">
                          <a:solidFill>
                            <a:schemeClr val="bg1"/>
                          </a:solidFill>
                          <a:effectLst/>
                        </a:rPr>
                        <a:t>$13.99</a:t>
                      </a:r>
                      <a:r>
                        <a:rPr lang="en-US" sz="1200" b="0" dirty="0">
                          <a:solidFill>
                            <a:schemeClr val="bg1"/>
                          </a:solidFill>
                          <a:effectLst/>
                        </a:rPr>
                        <a:t>​</a:t>
                      </a:r>
                      <a:endParaRPr lang="en-US" sz="1200" b="0" i="0" dirty="0">
                        <a:solidFill>
                          <a:schemeClr val="bg1"/>
                        </a:solidFill>
                        <a:effectLst/>
                        <a:latin typeface="+mj-lt"/>
                      </a:endParaRPr>
                    </a:p>
                  </a:txBody>
                  <a:tcPr anchor="ctr"/>
                </a:tc>
                <a:extLst>
                  <a:ext uri="{0D108BD9-81ED-4DB2-BD59-A6C34878D82A}">
                    <a16:rowId xmlns:a16="http://schemas.microsoft.com/office/drawing/2014/main" val="3550227705"/>
                  </a:ext>
                </a:extLst>
              </a:tr>
              <a:tr h="368828">
                <a:tc>
                  <a:txBody>
                    <a:bodyPr/>
                    <a:lstStyle/>
                    <a:p>
                      <a:pPr algn="l" rtl="0" fontAlgn="base"/>
                      <a:r>
                        <a:rPr lang="en-US" sz="1200" b="0" u="none" strike="noStrike" dirty="0">
                          <a:solidFill>
                            <a:schemeClr val="bg1"/>
                          </a:solidFill>
                          <a:effectLst/>
                        </a:rPr>
                        <a:t>O Ring Cord</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​2</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$​17.21</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​$34.42</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110867358"/>
                  </a:ext>
                </a:extLst>
              </a:tr>
              <a:tr h="373541">
                <a:tc>
                  <a:txBody>
                    <a:bodyPr/>
                    <a:lstStyle/>
                    <a:p>
                      <a:pPr algn="l" rtl="0" fontAlgn="base">
                        <a:buFont typeface="Arial" panose="020B0604020202020204" pitchFamily="34" charset="0"/>
                        <a:buNone/>
                      </a:pPr>
                      <a:r>
                        <a:rPr lang="en-US" sz="1200" b="0" i="0" dirty="0">
                          <a:solidFill>
                            <a:schemeClr val="bg1"/>
                          </a:solidFill>
                          <a:effectLst/>
                          <a:latin typeface="+mn-lt"/>
                        </a:rPr>
                        <a:t>Sonic UW </a:t>
                      </a:r>
                      <a:r>
                        <a:rPr lang="en-US" sz="1200" b="0" i="0" dirty="0" err="1">
                          <a:solidFill>
                            <a:schemeClr val="bg1"/>
                          </a:solidFill>
                          <a:effectLst/>
                          <a:latin typeface="+mn-lt"/>
                        </a:rPr>
                        <a:t>Dist</a:t>
                      </a:r>
                      <a:r>
                        <a:rPr lang="en-US" sz="1200" b="0" i="0" dirty="0">
                          <a:solidFill>
                            <a:schemeClr val="bg1"/>
                          </a:solidFill>
                          <a:effectLst/>
                          <a:latin typeface="+mn-lt"/>
                        </a:rPr>
                        <a:t> Sensor</a:t>
                      </a:r>
                    </a:p>
                  </a:txBody>
                  <a:tcPr anchor="ctr"/>
                </a:tc>
                <a:tc>
                  <a:txBody>
                    <a:bodyPr/>
                    <a:lstStyle/>
                    <a:p>
                      <a:pPr algn="r" rtl="0" fontAlgn="base"/>
                      <a:r>
                        <a:rPr lang="en-US" sz="1200" b="0" u="none" strike="noStrike" dirty="0">
                          <a:solidFill>
                            <a:schemeClr val="bg1"/>
                          </a:solidFill>
                          <a:effectLst/>
                        </a:rPr>
                        <a:t>2</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$14.55</a:t>
                      </a:r>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$29.10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4268114081"/>
                  </a:ext>
                </a:extLst>
              </a:tr>
              <a:tr h="366035">
                <a:tc>
                  <a:txBody>
                    <a:bodyPr/>
                    <a:lstStyle/>
                    <a:p>
                      <a:pPr algn="l" rtl="0" fontAlgn="base">
                        <a:buFont typeface="Arial" panose="020B0604020202020204" pitchFamily="34" charset="0"/>
                        <a:buNone/>
                      </a:pPr>
                      <a:r>
                        <a:rPr lang="en-US" sz="1200" b="0" i="0" dirty="0">
                          <a:solidFill>
                            <a:schemeClr val="bg1"/>
                          </a:solidFill>
                          <a:effectLst/>
                          <a:latin typeface="+mn-lt"/>
                        </a:rPr>
                        <a:t>Tube</a:t>
                      </a:r>
                    </a:p>
                  </a:txBody>
                  <a:tcPr anchor="ctr"/>
                </a:tc>
                <a:tc>
                  <a:txBody>
                    <a:bodyPr/>
                    <a:lstStyle/>
                    <a:p>
                      <a:pPr algn="r" rtl="0" fontAlgn="base"/>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$10.49</a:t>
                      </a:r>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$10.49</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537267748"/>
                  </a:ext>
                </a:extLst>
              </a:tr>
              <a:tr h="350685">
                <a:tc>
                  <a:txBody>
                    <a:bodyPr/>
                    <a:lstStyle/>
                    <a:p>
                      <a:pPr algn="l" rtl="0" fontAlgn="base">
                        <a:buFont typeface="Arial" panose="020B0604020202020204" pitchFamily="34" charset="0"/>
                        <a:buNone/>
                      </a:pPr>
                      <a:r>
                        <a:rPr lang="en-US" sz="1200" b="0" u="none" strike="noStrike" dirty="0">
                          <a:solidFill>
                            <a:schemeClr val="bg1"/>
                          </a:solidFill>
                          <a:effectLst/>
                        </a:rPr>
                        <a:t>Flex Glue</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$14.99</a:t>
                      </a:r>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$14.99</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691341114"/>
                  </a:ext>
                </a:extLst>
              </a:tr>
              <a:tr h="356350">
                <a:tc>
                  <a:txBody>
                    <a:bodyPr/>
                    <a:lstStyle/>
                    <a:p>
                      <a:pPr algn="l" rtl="0" fontAlgn="base">
                        <a:buFont typeface="Arial" panose="020B0604020202020204" pitchFamily="34" charset="0"/>
                        <a:buNone/>
                      </a:pPr>
                      <a:r>
                        <a:rPr lang="en-US" sz="1200" b="0" u="none" strike="noStrike" dirty="0" err="1">
                          <a:solidFill>
                            <a:schemeClr val="bg1"/>
                          </a:solidFill>
                          <a:effectLst/>
                        </a:rPr>
                        <a:t>CorrosionX</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$32.60</a:t>
                      </a:r>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$32.60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80917110"/>
                  </a:ext>
                </a:extLst>
              </a:tr>
              <a:tr h="360592">
                <a:tc>
                  <a:txBody>
                    <a:bodyPr/>
                    <a:lstStyle/>
                    <a:p>
                      <a:pPr algn="l" rtl="0" fontAlgn="base">
                        <a:buFont typeface="Arial" panose="020B0604020202020204" pitchFamily="34" charset="0"/>
                        <a:buNone/>
                      </a:pPr>
                      <a:r>
                        <a:rPr lang="en-US" sz="1200" b="0" i="0" u="none" strike="noStrike" dirty="0">
                          <a:solidFill>
                            <a:schemeClr val="bg1"/>
                          </a:solidFill>
                          <a:effectLst/>
                          <a:latin typeface="+mn-lt"/>
                        </a:rPr>
                        <a:t>Lego Parts/3D prints</a:t>
                      </a:r>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1</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0" u="none" strike="noStrike" dirty="0">
                          <a:solidFill>
                            <a:schemeClr val="bg1"/>
                          </a:solidFill>
                          <a:effectLst/>
                        </a:rPr>
                        <a:t>$39.99</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$39.99</a:t>
                      </a:r>
                      <a:endParaRPr lang="en-US" sz="1200" b="0" i="0" dirty="0">
                        <a:solidFill>
                          <a:schemeClr val="bg1"/>
                        </a:solidFill>
                        <a:effectLst/>
                        <a:latin typeface="+mn-lt"/>
                      </a:endParaRPr>
                    </a:p>
                  </a:txBody>
                  <a:tcPr anchor="ctr"/>
                </a:tc>
                <a:extLst>
                  <a:ext uri="{0D108BD9-81ED-4DB2-BD59-A6C34878D82A}">
                    <a16:rowId xmlns:a16="http://schemas.microsoft.com/office/drawing/2014/main" val="3098074008"/>
                  </a:ext>
                </a:extLst>
              </a:tr>
            </a:tbl>
          </a:graphicData>
        </a:graphic>
      </p:graphicFrame>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Date Placeholder 168">
            <a:extLst>
              <a:ext uri="{FF2B5EF4-FFF2-40B4-BE49-F238E27FC236}">
                <a16:creationId xmlns:a16="http://schemas.microsoft.com/office/drawing/2014/main" id="{DABBFECA-CA3F-B49E-ECF3-5806B7EF6138}"/>
              </a:ext>
            </a:extLst>
          </p:cNvPr>
          <p:cNvSpPr>
            <a:spLocks noGrp="1"/>
          </p:cNvSpPr>
          <p:nvPr>
            <p:ph type="dt" sz="half" idx="10"/>
          </p:nvPr>
        </p:nvSpPr>
        <p:spPr>
          <a:xfrm>
            <a:off x="4290" y="6492875"/>
            <a:ext cx="2743200" cy="365125"/>
          </a:xfrm>
        </p:spPr>
        <p:txBody>
          <a:bodyPr/>
          <a:lstStyle/>
          <a:p>
            <a:r>
              <a:rPr lang="en-US" dirty="0"/>
              <a:t>4/3/2023 Project: </a:t>
            </a:r>
            <a:r>
              <a:rPr lang="en-US" dirty="0" err="1"/>
              <a:t>Jyuratodus</a:t>
            </a:r>
            <a:endParaRPr lang="en-US" dirty="0"/>
          </a:p>
        </p:txBody>
      </p:sp>
      <p:pic>
        <p:nvPicPr>
          <p:cNvPr id="2052" name="Picture 4" descr="The U-Boat Worx Super Sub Makes Exploring A Whole New World Easy">
            <a:extLst>
              <a:ext uri="{FF2B5EF4-FFF2-40B4-BE49-F238E27FC236}">
                <a16:creationId xmlns:a16="http://schemas.microsoft.com/office/drawing/2014/main" id="{17CCCD8F-8D7C-BE30-F47A-87F9202044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036" r="14944"/>
          <a:stretch/>
        </p:blipFill>
        <p:spPr bwMode="auto">
          <a:xfrm>
            <a:off x="6729274" y="0"/>
            <a:ext cx="49714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34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5951675" y="627163"/>
            <a:ext cx="5624805" cy="365760"/>
          </a:xfrm>
        </p:spPr>
        <p:txBody>
          <a:bodyPr/>
          <a:lstStyle/>
          <a:p>
            <a:r>
              <a:rPr lang="en-US" dirty="0"/>
              <a:t>Financials:</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3604972223"/>
              </p:ext>
            </p:extLst>
          </p:nvPr>
        </p:nvGraphicFramePr>
        <p:xfrm>
          <a:off x="5951676" y="1149474"/>
          <a:ext cx="4906253" cy="3419171"/>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tblGrid>
              <a:tr h="418875">
                <a:tc>
                  <a:txBody>
                    <a:bodyPr/>
                    <a:lstStyle/>
                    <a:p>
                      <a:pPr algn="r"/>
                      <a:endParaRPr lang="en-US" sz="1200" cap="all" spc="400" baseline="0" dirty="0">
                        <a:solidFill>
                          <a:schemeClr val="bg1"/>
                        </a:solidFill>
                        <a:latin typeface="+mj-lt"/>
                      </a:endParaRPr>
                    </a:p>
                  </a:txBody>
                  <a:tcPr anchor="ctr"/>
                </a:tc>
                <a:tc>
                  <a:txBody>
                    <a:bodyPr/>
                    <a:lstStyle/>
                    <a:p>
                      <a:pPr algn="r"/>
                      <a:r>
                        <a:rPr lang="en-US" sz="1200" b="1" cap="all" spc="200" baseline="0" dirty="0">
                          <a:solidFill>
                            <a:schemeClr val="bg1"/>
                          </a:solidFill>
                        </a:rPr>
                        <a:t># Need</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PPU</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PPO</a:t>
                      </a:r>
                      <a:endParaRPr lang="en-US" sz="1200" b="1" cap="all" spc="200" baseline="0" dirty="0">
                        <a:solidFill>
                          <a:schemeClr val="bg1"/>
                        </a:solidFill>
                        <a:latin typeface="+mj-lt"/>
                      </a:endParaRPr>
                    </a:p>
                  </a:txBody>
                  <a:tcPr anchor="ctr"/>
                </a:tc>
                <a:extLst>
                  <a:ext uri="{0D108BD9-81ED-4DB2-BD59-A6C34878D82A}">
                    <a16:rowId xmlns:a16="http://schemas.microsoft.com/office/drawing/2014/main" val="3100351803"/>
                  </a:ext>
                </a:extLst>
              </a:tr>
              <a:tr h="360867">
                <a:tc>
                  <a:txBody>
                    <a:bodyPr/>
                    <a:lstStyle/>
                    <a:p>
                      <a:pPr algn="l" rtl="0" fontAlgn="base"/>
                      <a:r>
                        <a:rPr lang="en-US" sz="1200" b="0" u="none" strike="noStrike" dirty="0" err="1">
                          <a:solidFill>
                            <a:schemeClr val="bg1"/>
                          </a:solidFill>
                          <a:effectLst/>
                        </a:rPr>
                        <a:t>ToF</a:t>
                      </a:r>
                      <a:r>
                        <a:rPr lang="en-US" sz="1200" b="0" u="none" strike="noStrike" dirty="0">
                          <a:solidFill>
                            <a:schemeClr val="bg1"/>
                          </a:solidFill>
                          <a:effectLst/>
                        </a:rPr>
                        <a:t> Distance Sensor</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$15.40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$61.60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801628125"/>
                  </a:ext>
                </a:extLst>
              </a:tr>
              <a:tr h="362913">
                <a:tc>
                  <a:txBody>
                    <a:bodyPr/>
                    <a:lstStyle/>
                    <a:p>
                      <a:pPr algn="l" rtl="0" fontAlgn="base"/>
                      <a:r>
                        <a:rPr lang="en-US" sz="1200" b="0" u="none" strike="noStrike" dirty="0">
                          <a:solidFill>
                            <a:schemeClr val="bg1"/>
                          </a:solidFill>
                          <a:effectLst/>
                        </a:rPr>
                        <a:t>Arduino Mega</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$29.99</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$29.99</a:t>
                      </a:r>
                      <a:endParaRPr lang="en-US" sz="1200" b="0" i="0" dirty="0">
                        <a:solidFill>
                          <a:schemeClr val="bg1"/>
                        </a:solidFill>
                        <a:effectLst/>
                        <a:latin typeface="+mn-lt"/>
                      </a:endParaRPr>
                    </a:p>
                  </a:txBody>
                  <a:tcPr anchor="ctr"/>
                </a:tc>
                <a:extLst>
                  <a:ext uri="{0D108BD9-81ED-4DB2-BD59-A6C34878D82A}">
                    <a16:rowId xmlns:a16="http://schemas.microsoft.com/office/drawing/2014/main" val="3635382780"/>
                  </a:ext>
                </a:extLst>
              </a:tr>
              <a:tr h="362912">
                <a:tc>
                  <a:txBody>
                    <a:bodyPr/>
                    <a:lstStyle/>
                    <a:p>
                      <a:pPr algn="l" rtl="0" fontAlgn="base"/>
                      <a:r>
                        <a:rPr lang="en-US" sz="1200" b="0" u="none" strike="noStrike" dirty="0">
                          <a:solidFill>
                            <a:schemeClr val="bg1"/>
                          </a:solidFill>
                          <a:effectLst/>
                        </a:rPr>
                        <a:t>Various Wires</a:t>
                      </a:r>
                      <a:endParaRPr lang="en-US" sz="1200" b="0" i="0" dirty="0">
                        <a:solidFill>
                          <a:schemeClr val="bg1"/>
                        </a:solidFill>
                        <a:effectLst/>
                        <a:latin typeface="+mn-lt"/>
                      </a:endParaRPr>
                    </a:p>
                  </a:txBody>
                  <a:tcPr anchor="ctr"/>
                </a:tc>
                <a:tc>
                  <a:txBody>
                    <a:bodyPr/>
                    <a:lstStyle/>
                    <a:p>
                      <a:pPr algn="r" rtl="0" fontAlgn="base"/>
                      <a:r>
                        <a:rPr lang="en-US" sz="1200" b="0" i="0" u="none" strike="noStrike" dirty="0">
                          <a:solidFill>
                            <a:schemeClr val="bg1"/>
                          </a:solidFill>
                          <a:effectLst/>
                          <a:latin typeface="+mn-l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$9.99</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$9.99</a:t>
                      </a:r>
                      <a:endParaRPr lang="en-US" sz="1200" b="0" i="0" dirty="0">
                        <a:solidFill>
                          <a:schemeClr val="bg1"/>
                        </a:solidFill>
                        <a:effectLst/>
                        <a:latin typeface="+mn-lt"/>
                      </a:endParaRPr>
                    </a:p>
                  </a:txBody>
                  <a:tcPr anchor="ctr"/>
                </a:tc>
                <a:extLst>
                  <a:ext uri="{0D108BD9-81ED-4DB2-BD59-A6C34878D82A}">
                    <a16:rowId xmlns:a16="http://schemas.microsoft.com/office/drawing/2014/main" val="2282084003"/>
                  </a:ext>
                </a:extLst>
              </a:tr>
              <a:tr h="362913">
                <a:tc>
                  <a:txBody>
                    <a:bodyPr/>
                    <a:lstStyle/>
                    <a:p>
                      <a:pPr algn="l" rtl="0" fontAlgn="base"/>
                      <a:r>
                        <a:rPr lang="en-US" sz="1200" b="0" u="none" strike="noStrike" dirty="0">
                          <a:solidFill>
                            <a:schemeClr val="bg1"/>
                          </a:solidFill>
                          <a:effectLst/>
                        </a:rPr>
                        <a:t>MPU6050 Gyro</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$11.00</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$11.00</a:t>
                      </a:r>
                      <a:endParaRPr lang="en-US" sz="1200" b="0" i="0" dirty="0">
                        <a:solidFill>
                          <a:schemeClr val="bg1"/>
                        </a:solidFill>
                        <a:effectLst/>
                        <a:latin typeface="+mn-lt"/>
                      </a:endParaRPr>
                    </a:p>
                  </a:txBody>
                  <a:tcPr anchor="ctr"/>
                </a:tc>
                <a:extLst>
                  <a:ext uri="{0D108BD9-81ED-4DB2-BD59-A6C34878D82A}">
                    <a16:rowId xmlns:a16="http://schemas.microsoft.com/office/drawing/2014/main" val="1849756459"/>
                  </a:ext>
                </a:extLst>
              </a:tr>
              <a:tr h="383404">
                <a:tc>
                  <a:txBody>
                    <a:bodyPr/>
                    <a:lstStyle/>
                    <a:p>
                      <a:pPr algn="l" rtl="0" fontAlgn="base"/>
                      <a:r>
                        <a:rPr lang="en-US" sz="1200" b="0" u="none" strike="noStrike" dirty="0" err="1">
                          <a:solidFill>
                            <a:schemeClr val="bg1"/>
                          </a:solidFill>
                          <a:effectLst/>
                        </a:rPr>
                        <a:t>ArduiCam</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$61.56</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$61.56</a:t>
                      </a:r>
                      <a:endParaRPr lang="en-US" sz="1200" b="0" i="0" dirty="0">
                        <a:solidFill>
                          <a:schemeClr val="bg1"/>
                        </a:solidFill>
                        <a:effectLst/>
                        <a:latin typeface="+mn-lt"/>
                      </a:endParaRPr>
                    </a:p>
                  </a:txBody>
                  <a:tcPr anchor="ctr"/>
                </a:tc>
                <a:extLst>
                  <a:ext uri="{0D108BD9-81ED-4DB2-BD59-A6C34878D82A}">
                    <a16:rowId xmlns:a16="http://schemas.microsoft.com/office/drawing/2014/main" val="4151575269"/>
                  </a:ext>
                </a:extLst>
              </a:tr>
              <a:tr h="424918">
                <a:tc>
                  <a:txBody>
                    <a:bodyPr/>
                    <a:lstStyle/>
                    <a:p>
                      <a:pPr algn="l" rtl="0" fontAlgn="base"/>
                      <a:r>
                        <a:rPr lang="en-US" sz="1200" b="0" u="none" strike="noStrike" dirty="0">
                          <a:solidFill>
                            <a:schemeClr val="bg1"/>
                          </a:solidFill>
                          <a:effectLst/>
                        </a:rPr>
                        <a:t>Motors</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a:t>
                      </a:r>
                      <a:endParaRPr lang="en-US" sz="1200" b="0" i="0" dirty="0">
                        <a:solidFill>
                          <a:schemeClr val="bg1"/>
                        </a:solidFill>
                        <a:effectLst/>
                        <a:latin typeface="+mj-lt"/>
                      </a:endParaRPr>
                    </a:p>
                  </a:txBody>
                  <a:tcPr anchor="ctr"/>
                </a:tc>
                <a:tc>
                  <a:txBody>
                    <a:bodyPr/>
                    <a:lstStyle/>
                    <a:p>
                      <a:pPr algn="r" rtl="0" fontAlgn="base"/>
                      <a:r>
                        <a:rPr lang="en-US" sz="1200" b="0" u="none" strike="noStrike" dirty="0">
                          <a:solidFill>
                            <a:schemeClr val="bg1"/>
                          </a:solidFill>
                          <a:effectLst/>
                        </a:rPr>
                        <a:t>$16.99</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0" u="none" strike="noStrike" dirty="0">
                          <a:solidFill>
                            <a:schemeClr val="bg1"/>
                          </a:solidFill>
                          <a:effectLst/>
                        </a:rPr>
                        <a:t>$33.98</a:t>
                      </a:r>
                      <a:r>
                        <a:rPr lang="en-US" sz="1200" b="0" dirty="0">
                          <a:solidFill>
                            <a:schemeClr val="bg1"/>
                          </a:solidFill>
                          <a:effectLst/>
                        </a:rPr>
                        <a:t>​</a:t>
                      </a:r>
                      <a:endParaRPr lang="en-US" sz="1200" b="0" i="0" dirty="0">
                        <a:solidFill>
                          <a:schemeClr val="bg1"/>
                        </a:solidFill>
                        <a:effectLst/>
                        <a:latin typeface="+mj-lt"/>
                      </a:endParaRPr>
                    </a:p>
                  </a:txBody>
                  <a:tcPr anchor="ctr"/>
                </a:tc>
                <a:extLst>
                  <a:ext uri="{0D108BD9-81ED-4DB2-BD59-A6C34878D82A}">
                    <a16:rowId xmlns:a16="http://schemas.microsoft.com/office/drawing/2014/main" val="3550227705"/>
                  </a:ext>
                </a:extLst>
              </a:tr>
              <a:tr h="368828">
                <a:tc>
                  <a:txBody>
                    <a:bodyPr/>
                    <a:lstStyle/>
                    <a:p>
                      <a:pPr algn="l" rtl="0" fontAlgn="base"/>
                      <a:r>
                        <a:rPr lang="en-US" sz="1200" b="0" u="none" strike="noStrike" dirty="0">
                          <a:solidFill>
                            <a:schemeClr val="bg1"/>
                          </a:solidFill>
                          <a:effectLst/>
                        </a:rPr>
                        <a:t>Shaft Coupler</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4</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$8.99</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$35.96</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110867358"/>
                  </a:ext>
                </a:extLst>
              </a:tr>
              <a:tr h="373541">
                <a:tc>
                  <a:txBody>
                    <a:bodyPr/>
                    <a:lstStyle/>
                    <a:p>
                      <a:pPr algn="l" rtl="0" fontAlgn="base">
                        <a:buFont typeface="Arial" panose="020B0604020202020204" pitchFamily="34" charset="0"/>
                        <a:buNone/>
                      </a:pPr>
                      <a:r>
                        <a:rPr lang="en-US" sz="1200" b="1" i="0" dirty="0">
                          <a:solidFill>
                            <a:schemeClr val="bg1"/>
                          </a:solidFill>
                          <a:effectLst/>
                          <a:latin typeface="+mn-lt"/>
                        </a:rPr>
                        <a:t>Total Expenses</a:t>
                      </a:r>
                    </a:p>
                  </a:txBody>
                  <a:tcPr anchor="ctr"/>
                </a:tc>
                <a:tc>
                  <a:txBody>
                    <a:bodyPr/>
                    <a:lstStyle/>
                    <a:p>
                      <a:pPr algn="r" rtl="0" fontAlgn="base"/>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endParaRPr lang="en-US" sz="1200" b="0" i="0" dirty="0">
                        <a:solidFill>
                          <a:schemeClr val="bg1"/>
                        </a:solidFill>
                        <a:effectLst/>
                        <a:latin typeface="+mn-lt"/>
                      </a:endParaRPr>
                    </a:p>
                  </a:txBody>
                  <a:tcPr anchor="ctr"/>
                </a:tc>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rPr>
                        <a:t>$610.26</a:t>
                      </a:r>
                      <a:r>
                        <a:rPr lang="en-US" sz="1200" b="1" dirty="0">
                          <a:solidFill>
                            <a:schemeClr val="bg1"/>
                          </a:solidFill>
                          <a:effectLst/>
                        </a:rPr>
                        <a:t>​</a:t>
                      </a:r>
                      <a:endParaRPr lang="en-US" sz="1200" b="1" i="0" dirty="0">
                        <a:solidFill>
                          <a:schemeClr val="bg1"/>
                        </a:solidFill>
                        <a:effectLst/>
                        <a:latin typeface="+mn-lt"/>
                      </a:endParaRPr>
                    </a:p>
                  </a:txBody>
                  <a:tcPr anchor="ctr"/>
                </a:tc>
                <a:extLst>
                  <a:ext uri="{0D108BD9-81ED-4DB2-BD59-A6C34878D82A}">
                    <a16:rowId xmlns:a16="http://schemas.microsoft.com/office/drawing/2014/main" val="4268114081"/>
                  </a:ext>
                </a:extLst>
              </a:tr>
            </a:tbl>
          </a:graphicData>
        </a:graphic>
      </p:graphicFrame>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3074" name="Picture 2" descr="Luxury submarine will let you party underwater for 18 hours | Esquire  Middle East – The Region's Best Men's Magazine">
            <a:extLst>
              <a:ext uri="{FF2B5EF4-FFF2-40B4-BE49-F238E27FC236}">
                <a16:creationId xmlns:a16="http://schemas.microsoft.com/office/drawing/2014/main" id="{434F2B80-B2D7-D2F7-E7F0-479BBE2C31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8" r="46324"/>
          <a:stretch/>
        </p:blipFill>
        <p:spPr bwMode="auto">
          <a:xfrm>
            <a:off x="363984" y="0"/>
            <a:ext cx="52733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68">
            <a:extLst>
              <a:ext uri="{FF2B5EF4-FFF2-40B4-BE49-F238E27FC236}">
                <a16:creationId xmlns:a16="http://schemas.microsoft.com/office/drawing/2014/main" id="{DABBFECA-CA3F-B49E-ECF3-5806B7EF6138}"/>
              </a:ext>
            </a:extLst>
          </p:cNvPr>
          <p:cNvSpPr>
            <a:spLocks noGrp="1"/>
          </p:cNvSpPr>
          <p:nvPr>
            <p:ph type="dt" sz="half" idx="10"/>
          </p:nvPr>
        </p:nvSpPr>
        <p:spPr>
          <a:xfrm>
            <a:off x="4290" y="6492875"/>
            <a:ext cx="2743200" cy="365125"/>
          </a:xfrm>
        </p:spPr>
        <p:txBody>
          <a:bodyPr/>
          <a:lstStyle/>
          <a:p>
            <a:r>
              <a:rPr lang="en-US" dirty="0"/>
              <a:t>4/3/2023 Project: </a:t>
            </a:r>
            <a:r>
              <a:rPr lang="en-US" dirty="0" err="1"/>
              <a:t>Jyuratodus</a:t>
            </a:r>
            <a:endParaRPr lang="en-US" dirty="0"/>
          </a:p>
        </p:txBody>
      </p:sp>
    </p:spTree>
    <p:extLst>
      <p:ext uri="{BB962C8B-B14F-4D97-AF65-F5344CB8AC3E}">
        <p14:creationId xmlns:p14="http://schemas.microsoft.com/office/powerpoint/2010/main" val="317481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water sport, swimming, painting&#10;&#10;Description automatically generated">
            <a:extLst>
              <a:ext uri="{FF2B5EF4-FFF2-40B4-BE49-F238E27FC236}">
                <a16:creationId xmlns:a16="http://schemas.microsoft.com/office/drawing/2014/main" id="{10A5913A-0415-7EB6-0A36-3CDDAFF4220C}"/>
              </a:ext>
            </a:extLst>
          </p:cNvPr>
          <p:cNvPicPr>
            <a:picLocks noGrp="1" noChangeAspect="1"/>
          </p:cNvPicPr>
          <p:nvPr>
            <p:ph type="pic" sz="quarter" idx="13"/>
          </p:nvPr>
        </p:nvPicPr>
        <p:blipFill>
          <a:blip r:embed="rId2"/>
          <a:srcRect l="10351" r="10351"/>
          <a:stretch>
            <a:fillRect/>
          </a:stretch>
        </p:blipFill>
        <p:spPr>
          <a:xfrm flipH="1">
            <a:off x="19257" y="0"/>
            <a:ext cx="8058151" cy="6783123"/>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8153400" y="1338041"/>
            <a:ext cx="4127344" cy="724702"/>
          </a:xfrm>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8077408" y="2247875"/>
            <a:ext cx="4114592" cy="2212496"/>
          </a:xfrm>
        </p:spPr>
        <p:txBody>
          <a:bodyPr/>
          <a:lstStyle/>
          <a:p>
            <a:r>
              <a:rPr lang="en-US" dirty="0"/>
              <a:t>Bryan Zhao, Michael </a:t>
            </a:r>
            <a:r>
              <a:rPr lang="en-US" dirty="0" err="1"/>
              <a:t>Tsui</a:t>
            </a:r>
            <a:r>
              <a:rPr lang="en-US" dirty="0"/>
              <a:t>, Andy Meng, Oscar Liu</a:t>
            </a:r>
          </a:p>
          <a:p>
            <a:r>
              <a:rPr lang="en-US" dirty="0">
                <a:hlinkClick r:id="rId3"/>
              </a:rPr>
              <a:t>Bryan.zhao@sac.on.ca</a:t>
            </a:r>
            <a:endParaRPr lang="en-US" dirty="0"/>
          </a:p>
          <a:p>
            <a:r>
              <a:rPr lang="en-US" dirty="0">
                <a:hlinkClick r:id="rId4"/>
              </a:rPr>
              <a:t>Michael.tsui@sac.on.ca</a:t>
            </a:r>
            <a:endParaRPr lang="en-US" dirty="0"/>
          </a:p>
          <a:p>
            <a:r>
              <a:rPr lang="en-US" dirty="0">
                <a:hlinkClick r:id="rId5"/>
              </a:rPr>
              <a:t>Andy.meng@sac.on.ca</a:t>
            </a:r>
            <a:endParaRPr lang="en-US" dirty="0"/>
          </a:p>
          <a:p>
            <a:r>
              <a:rPr lang="en-US" dirty="0">
                <a:hlinkClick r:id="rId6"/>
              </a:rPr>
              <a:t>Oscar.liu@sac.on.ca</a:t>
            </a:r>
            <a:endParaRPr lang="en-US" dirty="0"/>
          </a:p>
          <a:p>
            <a:endParaRPr lang="en-US" dirty="0"/>
          </a:p>
        </p:txBody>
      </p:sp>
      <p:sp>
        <p:nvSpPr>
          <p:cNvPr id="2" name="Date Placeholder 168">
            <a:extLst>
              <a:ext uri="{FF2B5EF4-FFF2-40B4-BE49-F238E27FC236}">
                <a16:creationId xmlns:a16="http://schemas.microsoft.com/office/drawing/2014/main" id="{F569CE3E-82C1-C210-5FCA-36EF41A86EA4}"/>
              </a:ext>
            </a:extLst>
          </p:cNvPr>
          <p:cNvSpPr>
            <a:spLocks noGrp="1"/>
          </p:cNvSpPr>
          <p:nvPr>
            <p:ph type="dt" sz="half" idx="10"/>
          </p:nvPr>
        </p:nvSpPr>
        <p:spPr>
          <a:xfrm>
            <a:off x="4290" y="6492875"/>
            <a:ext cx="2743200" cy="365125"/>
          </a:xfrm>
        </p:spPr>
        <p:txBody>
          <a:bodyPr/>
          <a:lstStyle/>
          <a:p>
            <a:r>
              <a:rPr lang="en-US" dirty="0"/>
              <a:t>4/3/2023 Project: </a:t>
            </a:r>
            <a:r>
              <a:rPr lang="en-US" dirty="0" err="1"/>
              <a:t>Jyuratodus</a:t>
            </a:r>
            <a:endParaRPr lang="en-US" dirty="0"/>
          </a:p>
        </p:txBody>
      </p:sp>
      <p:sp>
        <p:nvSpPr>
          <p:cNvPr id="7" name="Slide Number Placeholder 11">
            <a:extLst>
              <a:ext uri="{FF2B5EF4-FFF2-40B4-BE49-F238E27FC236}">
                <a16:creationId xmlns:a16="http://schemas.microsoft.com/office/drawing/2014/main" id="{556FE6F1-9DFB-C7F2-9B07-67BDBB3A3E7D}"/>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150569690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130</TotalTime>
  <Words>490</Words>
  <Application>Microsoft Office PowerPoint</Application>
  <PresentationFormat>Widescreen</PresentationFormat>
  <Paragraphs>158</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Posterama Bold</vt:lpstr>
      <vt:lpstr>Arial</vt:lpstr>
      <vt:lpstr>Bierstadt</vt:lpstr>
      <vt:lpstr>Calibri</vt:lpstr>
      <vt:lpstr>Courier New</vt:lpstr>
      <vt:lpstr>Posterama</vt:lpstr>
      <vt:lpstr>Office Theme</vt:lpstr>
      <vt:lpstr>Project: Jyuratodus</vt:lpstr>
      <vt:lpstr>The Purpose</vt:lpstr>
      <vt:lpstr>Design Overview</vt:lpstr>
      <vt:lpstr>Project Design</vt:lpstr>
      <vt:lpstr>2-Month Action Plan</vt:lpstr>
      <vt:lpstr>Financials:</vt:lpstr>
      <vt:lpstr>Financials: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Jyuratodus</dc:title>
  <dc:creator>Oscar Liu</dc:creator>
  <cp:lastModifiedBy>Oscar Liu</cp:lastModifiedBy>
  <cp:revision>7</cp:revision>
  <dcterms:created xsi:type="dcterms:W3CDTF">2023-04-03T23:40:02Z</dcterms:created>
  <dcterms:modified xsi:type="dcterms:W3CDTF">2023-04-04T13:53:59Z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